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9" r:id="rId10"/>
    <p:sldId id="265" r:id="rId11"/>
    <p:sldId id="267" r:id="rId12"/>
    <p:sldId id="266" r:id="rId13"/>
    <p:sldId id="270" r:id="rId14"/>
    <p:sldId id="271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9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184" y="280"/>
      </p:cViewPr>
      <p:guideLst>
        <p:guide orient="horz" pos="219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11.22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Problem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b="1">
                <a:solidFill>
                  <a:srgbClr val="C00000"/>
                </a:solidFill>
              </a:rPr>
              <a:t>T</a:t>
            </a:r>
            <a:r>
              <a:rPr lang="zh-CN" altLang="en-US" sz="2000" b="1">
                <a:solidFill>
                  <a:srgbClr val="C00000"/>
                </a:solidFill>
              </a:rPr>
              <a:t>oo few matching points to reconstruct the 3D scene</a:t>
            </a:r>
            <a:r>
              <a:rPr lang="en-US" altLang="zh-CN" sz="2000" b="1">
                <a:solidFill>
                  <a:srgbClr val="C00000"/>
                </a:solidFill>
              </a:rPr>
              <a:t>!</a:t>
            </a:r>
            <a:endParaRPr lang="zh-CN" altLang="en-US" sz="200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en-US" altLang="zh-CN"/>
              <a:t>Consider using </a:t>
            </a:r>
            <a:r>
              <a:rPr lang="en-US" altLang="zh-CN" b="1"/>
              <a:t>higher resolution</a:t>
            </a:r>
            <a:r>
              <a:rPr lang="en-US" altLang="zh-CN"/>
              <a:t> images or </a:t>
            </a:r>
            <a:r>
              <a:rPr lang="en-US" altLang="zh-CN" b="1"/>
              <a:t>increasing the number </a:t>
            </a:r>
            <a:r>
              <a:rPr lang="en-US" altLang="zh-CN"/>
              <a:t>of images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3964305"/>
            <a:ext cx="2235835" cy="1932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0" y="4017010"/>
            <a:ext cx="2428875" cy="1826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975" y="3975100"/>
            <a:ext cx="1700530" cy="18681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085" y="4074160"/>
            <a:ext cx="2579370" cy="176911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4970145" y="2008505"/>
            <a:ext cx="107315" cy="4616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Problem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b="1">
                <a:solidFill>
                  <a:schemeClr val="bg2">
                    <a:lumMod val="50000"/>
                  </a:schemeClr>
                </a:solidFill>
              </a:rPr>
              <a:t>Try grayscale images and supersampling, but the results were not good</a:t>
            </a:r>
            <a:br>
              <a:rPr lang="en-US" sz="2000" b="1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(maybe more parameter turning is needed)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" y="2622550"/>
            <a:ext cx="9947910" cy="37807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/>
              <a:t>Example data provided by COLMAP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2263140"/>
            <a:ext cx="11380470" cy="42729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Boundary Boxes</a:t>
            </a:r>
          </a:p>
        </p:txBody>
      </p:sp>
      <p:pic>
        <p:nvPicPr>
          <p:cNvPr id="15" name="图片 14" descr="桌子上放着绿色行李箱&#10;&#10;中度可信度描述已自动生成">
            <a:extLst>
              <a:ext uri="{FF2B5EF4-FFF2-40B4-BE49-F238E27FC236}">
                <a16:creationId xmlns:a16="http://schemas.microsoft.com/office/drawing/2014/main" id="{3B9FF196-F038-01F9-2BC2-E8C6F308C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5" y="2173846"/>
            <a:ext cx="3347077" cy="2510308"/>
          </a:xfrm>
          <a:prstGeom prst="rect">
            <a:avLst/>
          </a:prstGeom>
        </p:spPr>
      </p:pic>
      <p:pic>
        <p:nvPicPr>
          <p:cNvPr id="17" name="图片 16" descr="绿色的行李箱&#10;&#10;描述已自动生成">
            <a:extLst>
              <a:ext uri="{FF2B5EF4-FFF2-40B4-BE49-F238E27FC236}">
                <a16:creationId xmlns:a16="http://schemas.microsoft.com/office/drawing/2014/main" id="{7F433E19-508A-A2EB-6B8C-C24A48BE1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36" y="1477851"/>
            <a:ext cx="5203064" cy="3902298"/>
          </a:xfrm>
          <a:prstGeom prst="rect">
            <a:avLst/>
          </a:prstGeom>
        </p:spPr>
      </p:pic>
      <p:sp>
        <p:nvSpPr>
          <p:cNvPr id="18" name="右箭头 17">
            <a:extLst>
              <a:ext uri="{FF2B5EF4-FFF2-40B4-BE49-F238E27FC236}">
                <a16:creationId xmlns:a16="http://schemas.microsoft.com/office/drawing/2014/main" id="{C253A2F7-FA51-69B4-E8D8-5C4EB974F2F7}"/>
              </a:ext>
            </a:extLst>
          </p:cNvPr>
          <p:cNvSpPr/>
          <p:nvPr/>
        </p:nvSpPr>
        <p:spPr>
          <a:xfrm>
            <a:off x="4778062" y="3158543"/>
            <a:ext cx="1314938" cy="540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D227333-0F58-534C-4E5D-2DFCF56F6E70}"/>
              </a:ext>
            </a:extLst>
          </p:cNvPr>
          <p:cNvSpPr/>
          <p:nvPr/>
        </p:nvSpPr>
        <p:spPr>
          <a:xfrm>
            <a:off x="5180330" y="444549"/>
            <a:ext cx="2122805" cy="6692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Training-free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243723B-37FF-2E51-0C2B-036C656F2522}"/>
              </a:ext>
            </a:extLst>
          </p:cNvPr>
          <p:cNvSpPr/>
          <p:nvPr/>
        </p:nvSpPr>
        <p:spPr>
          <a:xfrm>
            <a:off x="7720330" y="443349"/>
            <a:ext cx="2122805" cy="6692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Finetuning-free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0B6BFE9-060D-2D5D-0D1C-46C0730A1C9F}"/>
              </a:ext>
            </a:extLst>
          </p:cNvPr>
          <p:cNvSpPr/>
          <p:nvPr/>
        </p:nvSpPr>
        <p:spPr>
          <a:xfrm>
            <a:off x="608400" y="4954064"/>
            <a:ext cx="2122805" cy="6692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YOLOv11s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CEB2C5A-72C1-7CA4-324D-37B729AC20BB}"/>
              </a:ext>
            </a:extLst>
          </p:cNvPr>
          <p:cNvSpPr txBox="1"/>
          <p:nvPr/>
        </p:nvSpPr>
        <p:spPr>
          <a:xfrm>
            <a:off x="3012741" y="4810995"/>
            <a:ext cx="2854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Only save the largest box</a:t>
            </a:r>
          </a:p>
          <a:p>
            <a:r>
              <a:rPr kumimoji="1" lang="en-US" altLang="zh-CN" dirty="0"/>
              <a:t>Instant reactions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YOLOv11n may make mistakes, YOLOv11s won’t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947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C253A2F7-FA51-69B4-E8D8-5C4EB974F2F7}"/>
              </a:ext>
            </a:extLst>
          </p:cNvPr>
          <p:cNvSpPr/>
          <p:nvPr/>
        </p:nvSpPr>
        <p:spPr>
          <a:xfrm rot="5400000">
            <a:off x="5288751" y="3229720"/>
            <a:ext cx="825106" cy="540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D227333-0F58-534C-4E5D-2DFCF56F6E70}"/>
              </a:ext>
            </a:extLst>
          </p:cNvPr>
          <p:cNvSpPr/>
          <p:nvPr/>
        </p:nvSpPr>
        <p:spPr>
          <a:xfrm>
            <a:off x="780773" y="3141993"/>
            <a:ext cx="3007680" cy="6692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Not complete in the image 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243723B-37FF-2E51-0C2B-036C656F2522}"/>
              </a:ext>
            </a:extLst>
          </p:cNvPr>
          <p:cNvSpPr/>
          <p:nvPr/>
        </p:nvSpPr>
        <p:spPr>
          <a:xfrm>
            <a:off x="7119936" y="3165531"/>
            <a:ext cx="3323590" cy="6692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Clear Local Features But …</a:t>
            </a:r>
          </a:p>
        </p:txBody>
      </p:sp>
      <p:pic>
        <p:nvPicPr>
          <p:cNvPr id="4" name="图片 3" descr="绿色的垃圾桶&#10;&#10;中度可信度描述已自动生成">
            <a:extLst>
              <a:ext uri="{FF2B5EF4-FFF2-40B4-BE49-F238E27FC236}">
                <a16:creationId xmlns:a16="http://schemas.microsoft.com/office/drawing/2014/main" id="{11D36E0C-AA11-8B50-C898-037D839EB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68" y="1350422"/>
            <a:ext cx="2171290" cy="1628467"/>
          </a:xfrm>
          <a:prstGeom prst="rect">
            <a:avLst/>
          </a:prstGeom>
        </p:spPr>
      </p:pic>
      <p:pic>
        <p:nvPicPr>
          <p:cNvPr id="6" name="图片 5" descr="图片包含 室内, 男人, 桌子, 袋子&#10;&#10;描述已自动生成">
            <a:extLst>
              <a:ext uri="{FF2B5EF4-FFF2-40B4-BE49-F238E27FC236}">
                <a16:creationId xmlns:a16="http://schemas.microsoft.com/office/drawing/2014/main" id="{B4E9AA65-CE40-4F12-52D8-A12030834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00" y="1229114"/>
            <a:ext cx="2251309" cy="1688482"/>
          </a:xfrm>
          <a:prstGeom prst="rect">
            <a:avLst/>
          </a:prstGeom>
        </p:spPr>
      </p:pic>
      <p:pic>
        <p:nvPicPr>
          <p:cNvPr id="8" name="图片 7" descr="躺在行李箱上&#10;&#10;描述已自动生成">
            <a:extLst>
              <a:ext uri="{FF2B5EF4-FFF2-40B4-BE49-F238E27FC236}">
                <a16:creationId xmlns:a16="http://schemas.microsoft.com/office/drawing/2014/main" id="{C8AC9405-D921-A343-1154-FA3D40454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651" y="1271558"/>
            <a:ext cx="2251309" cy="1688481"/>
          </a:xfrm>
          <a:prstGeom prst="rect">
            <a:avLst/>
          </a:prstGeom>
        </p:spPr>
      </p:pic>
      <p:pic>
        <p:nvPicPr>
          <p:cNvPr id="10" name="图片 9" descr="绿色的行李箱&#10;&#10;中度可信度描述已自动生成">
            <a:extLst>
              <a:ext uri="{FF2B5EF4-FFF2-40B4-BE49-F238E27FC236}">
                <a16:creationId xmlns:a16="http://schemas.microsoft.com/office/drawing/2014/main" id="{B3D764BD-F49B-7F9D-8CC5-A55CF8D4A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4" y="4098424"/>
            <a:ext cx="2641673" cy="1981255"/>
          </a:xfrm>
          <a:prstGeom prst="rect">
            <a:avLst/>
          </a:prstGeom>
        </p:spPr>
      </p:pic>
      <p:pic>
        <p:nvPicPr>
          <p:cNvPr id="12" name="图片 11" descr="绿色的垃圾桶&#10;&#10;中度可信度描述已自动生成">
            <a:extLst>
              <a:ext uri="{FF2B5EF4-FFF2-40B4-BE49-F238E27FC236}">
                <a16:creationId xmlns:a16="http://schemas.microsoft.com/office/drawing/2014/main" id="{BFDAEFC2-998B-0B39-A23F-0DA0D97D0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87" y="4082757"/>
            <a:ext cx="2713522" cy="2035142"/>
          </a:xfrm>
          <a:prstGeom prst="rect">
            <a:avLst/>
          </a:prstGeom>
        </p:spPr>
      </p:pic>
      <p:pic>
        <p:nvPicPr>
          <p:cNvPr id="14" name="图片 13" descr="绿色的行李箱里&#10;&#10;描述已自动生成">
            <a:extLst>
              <a:ext uri="{FF2B5EF4-FFF2-40B4-BE49-F238E27FC236}">
                <a16:creationId xmlns:a16="http://schemas.microsoft.com/office/drawing/2014/main" id="{3CD47F3D-C1AA-E587-AD3D-0F41FCBF6F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30" y="4082757"/>
            <a:ext cx="2713523" cy="2035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826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211780" y="3045760"/>
            <a:ext cx="7768800" cy="766800"/>
          </a:xfrm>
        </p:spPr>
        <p:txBody>
          <a:bodyPr/>
          <a:lstStyle/>
          <a:p>
            <a:pPr algn="ctr"/>
            <a:r>
              <a:rPr lang="en-US" altLang="zh-CN"/>
              <a:t>Method Details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2D </a:t>
            </a:r>
            <a:r>
              <a:rPr lang="en-US" altLang="zh-CN"/>
              <a:t>B</a:t>
            </a:r>
            <a:r>
              <a:rPr lang="zh-CN" altLang="en-US"/>
              <a:t>ounding </a:t>
            </a:r>
            <a:r>
              <a:rPr lang="en-US" altLang="zh-CN"/>
              <a:t>B</a:t>
            </a:r>
            <a:r>
              <a:rPr lang="zh-CN" altLang="en-US"/>
              <a:t>ox to </a:t>
            </a:r>
            <a:r>
              <a:rPr lang="en-US" altLang="zh-CN"/>
              <a:t>E</a:t>
            </a:r>
            <a:r>
              <a:rPr lang="zh-CN" altLang="en-US"/>
              <a:t>llipse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b="1"/>
              <a:t>Fit each bounding box to an ellipse shape</a:t>
            </a:r>
          </a:p>
          <a:p>
            <a:pPr lvl="1"/>
            <a:r>
              <a:rPr lang="zh-CN" altLang="en-US" sz="1775"/>
              <a:t>Defines the center of the bounding box</a:t>
            </a:r>
          </a:p>
          <a:p>
            <a:pPr lvl="1"/>
            <a:r>
              <a:rPr lang="zh-CN" altLang="en-US" sz="1775"/>
              <a:t>Set the axis length of the ellipse</a:t>
            </a:r>
            <a:r>
              <a:rPr lang="en-US" altLang="zh-CN" sz="1775"/>
              <a:t> (width and height of the bounding box)</a:t>
            </a:r>
          </a:p>
          <a:p>
            <a:pPr lvl="1"/>
            <a:r>
              <a:rPr lang="en-US" altLang="zh-CN" sz="1775"/>
              <a:t>Generate a mathematical representation of an ellipse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60" y="4041140"/>
            <a:ext cx="1334135" cy="447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60" y="4653280"/>
            <a:ext cx="1250315" cy="297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10" y="5046345"/>
            <a:ext cx="1085215" cy="253365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1798955" y="3300730"/>
            <a:ext cx="133985" cy="5759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95375" y="3950970"/>
            <a:ext cx="1560830" cy="1459865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360" y="3876675"/>
            <a:ext cx="5064760" cy="2292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2D </a:t>
            </a:r>
            <a:r>
              <a:rPr lang="en-US" altLang="zh-CN"/>
              <a:t>B</a:t>
            </a:r>
            <a:r>
              <a:rPr lang="zh-CN" altLang="en-US"/>
              <a:t>ounding </a:t>
            </a:r>
            <a:r>
              <a:rPr lang="en-US" altLang="zh-CN"/>
              <a:t>B</a:t>
            </a:r>
            <a:r>
              <a:rPr lang="zh-CN" altLang="en-US"/>
              <a:t>ox to </a:t>
            </a:r>
            <a:r>
              <a:rPr lang="en-US" altLang="zh-CN"/>
              <a:t>E</a:t>
            </a:r>
            <a:r>
              <a:rPr lang="zh-CN" altLang="en-US"/>
              <a:t>llipse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b="1"/>
              <a:t>Data preprocessing</a:t>
            </a:r>
          </a:p>
          <a:p>
            <a:pPr lvl="1"/>
            <a:r>
              <a:rPr lang="zh-CN" altLang="en-US" sz="1775"/>
              <a:t>Normalization and </a:t>
            </a:r>
            <a:r>
              <a:rPr lang="en-US" altLang="zh-CN" sz="1775"/>
              <a:t>c</a:t>
            </a:r>
            <a:r>
              <a:rPr lang="zh-CN" altLang="en-US" sz="1775"/>
              <a:t>entering</a:t>
            </a:r>
          </a:p>
          <a:p>
            <a:pPr lvl="1"/>
            <a:r>
              <a:rPr lang="zh-CN" altLang="en-US" sz="1775"/>
              <a:t>Ellipse </a:t>
            </a:r>
            <a:r>
              <a:rPr lang="en-US" altLang="zh-CN" sz="1775"/>
              <a:t>f</a:t>
            </a:r>
            <a:r>
              <a:rPr lang="zh-CN" altLang="en-US" sz="1775"/>
              <a:t>itting </a:t>
            </a:r>
            <a:r>
              <a:rPr lang="en-US" altLang="zh-CN" sz="1775"/>
              <a:t>o</a:t>
            </a:r>
            <a:r>
              <a:rPr lang="zh-CN" altLang="en-US" sz="1775"/>
              <a:t>ptimization</a:t>
            </a:r>
          </a:p>
          <a:p>
            <a:pPr lvl="1"/>
            <a:endParaRPr lang="zh-CN" altLang="en-US" sz="1775"/>
          </a:p>
          <a:p>
            <a:pPr lvl="1"/>
            <a:endParaRPr lang="zh-CN" altLang="en-US" sz="1775"/>
          </a:p>
          <a:p>
            <a:pPr marL="0" lvl="0" indent="0">
              <a:buNone/>
            </a:pPr>
            <a:r>
              <a:rPr lang="zh-CN" altLang="en-US" sz="1775"/>
              <a:t>Calculate the directionality of the object in to introduce the tilt angle 𝜃</a:t>
            </a:r>
            <a:br>
              <a:rPr lang="zh-CN" altLang="en-US" sz="1775"/>
            </a:br>
            <a:r>
              <a:rPr lang="en-US" altLang="zh-CN" sz="1775"/>
              <a:t>(the camera viewpoint, object pose, or angle information in the detection result)</a:t>
            </a:r>
          </a:p>
        </p:txBody>
      </p:sp>
      <p:sp>
        <p:nvSpPr>
          <p:cNvPr id="5" name="下箭头 4"/>
          <p:cNvSpPr/>
          <p:nvPr/>
        </p:nvSpPr>
        <p:spPr>
          <a:xfrm>
            <a:off x="2937510" y="2898775"/>
            <a:ext cx="143510" cy="6889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55" y="4694555"/>
            <a:ext cx="1837690" cy="1787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From 2D to 3D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65400" y="1579245"/>
            <a:ext cx="1258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2D Ellipse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55" y="2113280"/>
            <a:ext cx="1334135" cy="447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555" y="2725420"/>
            <a:ext cx="1250315" cy="297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605" y="3118485"/>
            <a:ext cx="1085215" cy="25336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414270" y="2023110"/>
            <a:ext cx="1560830" cy="1459865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79080" y="1595755"/>
            <a:ext cx="1452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3D Ellipsoid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765415" y="2038985"/>
            <a:ext cx="1694180" cy="1459865"/>
          </a:xfrm>
          <a:prstGeom prst="round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525" y="2148205"/>
            <a:ext cx="1261110" cy="4095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115" y="2741930"/>
            <a:ext cx="1654175" cy="3263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3865" y="3118485"/>
            <a:ext cx="1083310" cy="2343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050790" y="3516630"/>
            <a:ext cx="1646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2D to 3D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810" y="3999865"/>
            <a:ext cx="1326515" cy="3981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0790" y="4526280"/>
            <a:ext cx="1184275" cy="2774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1555" y="4566285"/>
            <a:ext cx="226060" cy="2120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8240" y="4540885"/>
            <a:ext cx="583565" cy="252095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4821555" y="4000500"/>
            <a:ext cx="2117090" cy="970280"/>
          </a:xfrm>
          <a:prstGeom prst="round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313045" y="5086350"/>
            <a:ext cx="1224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Nonlinear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337560" y="5847715"/>
            <a:ext cx="5175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Reconstruction into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dual space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representation (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inear)</a:t>
            </a:r>
          </a:p>
        </p:txBody>
      </p:sp>
      <p:cxnSp>
        <p:nvCxnSpPr>
          <p:cNvPr id="26" name="直接箭头连接符 25"/>
          <p:cNvCxnSpPr>
            <a:stCxn id="23" idx="2"/>
            <a:endCxn id="25" idx="0"/>
          </p:cNvCxnSpPr>
          <p:nvPr/>
        </p:nvCxnSpPr>
        <p:spPr>
          <a:xfrm>
            <a:off x="5925185" y="5454650"/>
            <a:ext cx="0" cy="393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</a:t>
            </a:r>
            <a:r>
              <a:rPr lang="zh-CN" altLang="en-US"/>
              <a:t>asic </a:t>
            </a:r>
            <a:r>
              <a:rPr lang="en-US" altLang="zh-CN"/>
              <a:t>C</a:t>
            </a:r>
            <a:r>
              <a:rPr lang="zh-CN" altLang="en-US"/>
              <a:t>oncept of </a:t>
            </a:r>
            <a:r>
              <a:rPr lang="en-US" altLang="zh-CN"/>
              <a:t>D</a:t>
            </a:r>
            <a:r>
              <a:rPr lang="zh-CN" altLang="en-US"/>
              <a:t>ual </a:t>
            </a:r>
            <a:r>
              <a:rPr lang="en-US" altLang="zh-CN"/>
              <a:t>S</a:t>
            </a:r>
            <a:r>
              <a:rPr lang="zh-CN" altLang="en-US"/>
              <a:t>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Dual space represents </a:t>
            </a:r>
            <a:r>
              <a:rPr lang="en-US" altLang="zh-CN"/>
              <a:t>2D</a:t>
            </a:r>
            <a:r>
              <a:rPr lang="zh-CN" altLang="en-US"/>
              <a:t> ellipses and </a:t>
            </a:r>
            <a:r>
              <a:rPr lang="en-US" altLang="zh-CN"/>
              <a:t>3D</a:t>
            </a:r>
            <a:r>
              <a:rPr lang="zh-CN" altLang="en-US"/>
              <a:t> ellipsoids using their </a:t>
            </a:r>
            <a:r>
              <a:rPr lang="zh-CN" altLang="en-US" b="1"/>
              <a:t>tangent lines</a:t>
            </a:r>
            <a:r>
              <a:rPr lang="zh-CN" altLang="en-US"/>
              <a:t> or </a:t>
            </a:r>
            <a:r>
              <a:rPr lang="zh-CN" altLang="en-US" b="1"/>
              <a:t>tangent planes</a:t>
            </a:r>
            <a:r>
              <a:rPr lang="zh-CN" altLang="en-US"/>
              <a:t> respectively:</a:t>
            </a:r>
          </a:p>
          <a:p>
            <a:r>
              <a:rPr lang="en-US" altLang="zh-CN"/>
              <a:t>2D: </a:t>
            </a:r>
          </a:p>
          <a:p>
            <a:r>
              <a:rPr lang="en-US" altLang="zh-CN"/>
              <a:t>3D: </a:t>
            </a:r>
          </a:p>
          <a:p>
            <a:endParaRPr lang="en-US" altLang="zh-CN"/>
          </a:p>
          <a:p>
            <a:r>
              <a:rPr lang="en-US" altLang="zh-CN"/>
              <a:t>Relationship: 		(Linear)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85" y="2351405"/>
            <a:ext cx="1298575" cy="407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925" y="2842895"/>
            <a:ext cx="1188085" cy="4133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08145" y="2618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where </a:t>
            </a:r>
            <a:r>
              <a:rPr lang="zh-CN" altLang="en-US" i="1">
                <a:solidFill>
                  <a:schemeClr val="bg2">
                    <a:lumMod val="50000"/>
                  </a:schemeClr>
                </a:solidFill>
              </a:rPr>
              <a:t>adj()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 is the adjoint operation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020" y="3778250"/>
            <a:ext cx="1621155" cy="502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710" y="2444750"/>
            <a:ext cx="605155" cy="281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10" y="2891790"/>
            <a:ext cx="577215" cy="295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Mathematical solution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207635"/>
          </a:xfrm>
        </p:spPr>
        <p:txBody>
          <a:bodyPr/>
          <a:lstStyle/>
          <a:p>
            <a:r>
              <a:rPr lang="zh-CN" altLang="en-US" b="1"/>
              <a:t>Vectorized Matrix</a:t>
            </a:r>
            <a:r>
              <a:rPr lang="en-US" altLang="zh-CN" b="1"/>
              <a:t>:</a:t>
            </a:r>
            <a:r>
              <a:rPr lang="en-US" altLang="zh-CN"/>
              <a:t> </a:t>
            </a:r>
            <a:br>
              <a:rPr lang="en-US" altLang="zh-CN"/>
            </a:br>
            <a:r>
              <a:rPr lang="en-US" altLang="zh-CN" sz="1600" i="1"/>
              <a:t>vech()</a:t>
            </a:r>
            <a:r>
              <a:rPr lang="en-US" altLang="zh-CN" sz="1600"/>
              <a:t> extracts the lower triangular part of a symmetric matrix and flattens it into a vector</a:t>
            </a:r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en-US" altLang="zh-CN" b="1"/>
              <a:t>Constructing a linear equations: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b="1"/>
              <a:t>Solving with SVD: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25" y="2384425"/>
            <a:ext cx="3343275" cy="354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35" y="3766820"/>
            <a:ext cx="1037590" cy="392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1490" y="4236720"/>
            <a:ext cx="19024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sz="1400" i="1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en-US" altLang="zh-CN" sz="1400" i="1" baseline="-25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build from </a:t>
            </a:r>
            <a:r>
              <a:rPr lang="en-US" altLang="zh-CN" sz="1400" i="1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1400" i="1" baseline="-25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</a:p>
        </p:txBody>
      </p:sp>
      <p:sp>
        <p:nvSpPr>
          <p:cNvPr id="8" name="右箭头 7"/>
          <p:cNvSpPr/>
          <p:nvPr/>
        </p:nvSpPr>
        <p:spPr>
          <a:xfrm>
            <a:off x="4454525" y="3809365"/>
            <a:ext cx="2458085" cy="6686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ym typeface="+mn-ea"/>
              </a:rPr>
              <a:t>Stacking all perspectives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510" y="3863975"/>
            <a:ext cx="872490" cy="2952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30210" y="4236720"/>
            <a:ext cx="2879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sz="1400" i="1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1400" i="1" baseline="-25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build from </a:t>
            </a:r>
            <a:r>
              <a:rPr lang="en-US" altLang="zh-CN" sz="1400" i="1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en-US" altLang="zh-CN" sz="1400" i="1" baseline="-25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lang="en-US" altLang="zh-CN" sz="1400" i="1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zh-CN" sz="1400" i="1" baseline="30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zh-CN" sz="1400" i="1" baseline="-25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if 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sz="1400" i="1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altLang="zh-CN" sz="1400" i="1" baseline="-25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build from </a:t>
            </a:r>
            <a:r>
              <a:rPr lang="en-US" altLang="zh-CN" sz="1400" i="1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lang="en-US" altLang="zh-CN" sz="1400" i="1" baseline="30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*</a:t>
            </a:r>
            <a:r>
              <a:rPr lang="en-US" altLang="zh-CN" sz="1400" i="1" baseline="-25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and scale factor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210" y="5705475"/>
            <a:ext cx="1273810" cy="316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61490" y="6097905"/>
            <a:ext cx="2047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find </a:t>
            </a:r>
            <a:r>
              <a:rPr lang="en-US" altLang="zh-CN" sz="1400" i="1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lang="en-US" altLang="zh-CN" sz="1400" i="1" baseline="-25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min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as solution of </a:t>
            </a:r>
            <a:r>
              <a:rPr lang="en-US" altLang="zh-CN" sz="1400" i="1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altLang="zh-CN" sz="1400" i="1" baseline="-2500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</a:p>
        </p:txBody>
      </p:sp>
      <p:sp>
        <p:nvSpPr>
          <p:cNvPr id="13" name="右箭头 12"/>
          <p:cNvSpPr/>
          <p:nvPr/>
        </p:nvSpPr>
        <p:spPr>
          <a:xfrm>
            <a:off x="4507865" y="5883910"/>
            <a:ext cx="2592070" cy="2476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rcRect r="9073" b="-3344"/>
          <a:stretch>
            <a:fillRect/>
          </a:stretch>
        </p:blipFill>
        <p:spPr>
          <a:xfrm>
            <a:off x="8416925" y="5735955"/>
            <a:ext cx="1489075" cy="3924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8200" y="6128385"/>
            <a:ext cx="1302385" cy="3371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211780" y="3045760"/>
            <a:ext cx="7768800" cy="766800"/>
          </a:xfrm>
        </p:spPr>
        <p:txBody>
          <a:bodyPr/>
          <a:lstStyle/>
          <a:p>
            <a:pPr algn="ctr"/>
            <a:r>
              <a:rPr lang="en-US" altLang="zh-CN"/>
              <a:t>Camera Param Extraction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COLMAP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How does COLMAP works?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3512820"/>
            <a:ext cx="2414905" cy="181292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608330" y="2531110"/>
            <a:ext cx="2122805" cy="6692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Keypoints</a:t>
            </a:r>
            <a:r>
              <a:rPr lang="en-US" altLang="zh-CN" dirty="0"/>
              <a:t> Detection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75" y="3679825"/>
            <a:ext cx="3956685" cy="1478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925" y="3512820"/>
            <a:ext cx="3206750" cy="20015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圆角矩形 7"/>
          <p:cNvSpPr/>
          <p:nvPr/>
        </p:nvSpPr>
        <p:spPr>
          <a:xfrm>
            <a:off x="4857115" y="2531110"/>
            <a:ext cx="2122805" cy="6692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Feature Match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454515" y="2531110"/>
            <a:ext cx="2122805" cy="6692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3D Construction</a:t>
            </a:r>
          </a:p>
        </p:txBody>
      </p:sp>
      <p:sp>
        <p:nvSpPr>
          <p:cNvPr id="10" name="右箭头 9"/>
          <p:cNvSpPr/>
          <p:nvPr/>
        </p:nvSpPr>
        <p:spPr>
          <a:xfrm>
            <a:off x="3188970" y="2705100"/>
            <a:ext cx="1259205" cy="4419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587615" y="2705100"/>
            <a:ext cx="1259205" cy="4419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ZiNTE4MDIzOGRhNGE0MzJjNzlmMmJiNmFiZDQ2ZD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323</Words>
  <Application>Microsoft Macintosh PowerPoint</Application>
  <PresentationFormat>宽屏</PresentationFormat>
  <Paragraphs>66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Wingdings</vt:lpstr>
      <vt:lpstr>WPS</vt:lpstr>
      <vt:lpstr>11.22</vt:lpstr>
      <vt:lpstr>Method Details</vt:lpstr>
      <vt:lpstr>2D Bounding Box to Ellipse</vt:lpstr>
      <vt:lpstr>2D Bounding Box to Ellipse</vt:lpstr>
      <vt:lpstr>From 2D to 3D</vt:lpstr>
      <vt:lpstr>Basic Concept of Dual Space</vt:lpstr>
      <vt:lpstr>Mathematical solution</vt:lpstr>
      <vt:lpstr>Camera Param Extraction</vt:lpstr>
      <vt:lpstr>COLMAP</vt:lpstr>
      <vt:lpstr>Problem</vt:lpstr>
      <vt:lpstr>Problem</vt:lpstr>
      <vt:lpstr>Problem</vt:lpstr>
      <vt:lpstr>Boundary Boxes</vt:lpstr>
      <vt:lpstr>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Heyuan Liu MScT2023</cp:lastModifiedBy>
  <cp:revision>165</cp:revision>
  <dcterms:created xsi:type="dcterms:W3CDTF">2019-06-19T02:08:00Z</dcterms:created>
  <dcterms:modified xsi:type="dcterms:W3CDTF">2024-11-21T11:40:44Z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B2A44406109443E480422F8335AF25F2_11</vt:lpwstr>
  </property>
</Properties>
</file>